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wdp" ContentType="image/vnd.ms-photo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4"/>
  </p:notesMasterIdLst>
  <p:sldIdLst>
    <p:sldId id="645" r:id="rId2"/>
    <p:sldId id="659" r:id="rId3"/>
    <p:sldId id="660" r:id="rId4"/>
    <p:sldId id="661" r:id="rId5"/>
    <p:sldId id="662" r:id="rId6"/>
    <p:sldId id="663" r:id="rId7"/>
    <p:sldId id="664" r:id="rId8"/>
    <p:sldId id="665" r:id="rId9"/>
    <p:sldId id="666" r:id="rId10"/>
    <p:sldId id="667" r:id="rId11"/>
    <p:sldId id="668" r:id="rId12"/>
    <p:sldId id="669" r:id="rId13"/>
    <p:sldId id="670" r:id="rId14"/>
    <p:sldId id="671" r:id="rId15"/>
    <p:sldId id="672" r:id="rId16"/>
    <p:sldId id="673" r:id="rId17"/>
    <p:sldId id="674" r:id="rId18"/>
    <p:sldId id="675" r:id="rId19"/>
    <p:sldId id="676" r:id="rId20"/>
    <p:sldId id="677" r:id="rId21"/>
    <p:sldId id="678" r:id="rId22"/>
    <p:sldId id="696" r:id="rId23"/>
    <p:sldId id="679" r:id="rId24"/>
    <p:sldId id="705" r:id="rId25"/>
    <p:sldId id="680" r:id="rId26"/>
    <p:sldId id="681" r:id="rId27"/>
    <p:sldId id="682" r:id="rId28"/>
    <p:sldId id="683" r:id="rId29"/>
    <p:sldId id="684" r:id="rId30"/>
    <p:sldId id="685" r:id="rId31"/>
    <p:sldId id="686" r:id="rId32"/>
    <p:sldId id="687" r:id="rId33"/>
    <p:sldId id="688" r:id="rId34"/>
    <p:sldId id="689" r:id="rId35"/>
    <p:sldId id="690" r:id="rId36"/>
    <p:sldId id="692" r:id="rId37"/>
    <p:sldId id="693" r:id="rId38"/>
    <p:sldId id="694" r:id="rId39"/>
    <p:sldId id="695" r:id="rId40"/>
    <p:sldId id="706" r:id="rId41"/>
    <p:sldId id="707" r:id="rId42"/>
    <p:sldId id="708" r:id="rId43"/>
    <p:sldId id="697" r:id="rId44"/>
    <p:sldId id="699" r:id="rId45"/>
    <p:sldId id="700" r:id="rId46"/>
    <p:sldId id="701" r:id="rId47"/>
    <p:sldId id="704" r:id="rId48"/>
    <p:sldId id="703" r:id="rId49"/>
    <p:sldId id="711" r:id="rId50"/>
    <p:sldId id="713" r:id="rId51"/>
    <p:sldId id="714" r:id="rId52"/>
    <p:sldId id="712" r:id="rId53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0021"/>
    <a:srgbClr val="FE4C54"/>
    <a:srgbClr val="CCCCCC"/>
    <a:srgbClr val="CC0000"/>
    <a:srgbClr val="2DC6E6"/>
    <a:srgbClr val="FF99FF"/>
    <a:srgbClr val="FE4B52"/>
    <a:srgbClr val="FFFFFF"/>
    <a:srgbClr val="B4AA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어두운 스타일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140" autoAdjust="0"/>
    <p:restoredTop sz="94523" autoAdjust="0"/>
  </p:normalViewPr>
  <p:slideViewPr>
    <p:cSldViewPr>
      <p:cViewPr>
        <p:scale>
          <a:sx n="87" d="100"/>
          <a:sy n="87" d="100"/>
        </p:scale>
        <p:origin x="976" y="64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2966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notesMaster" Target="notesMasters/notesMaster1.xml"/><Relationship Id="rId55" Type="http://schemas.openxmlformats.org/officeDocument/2006/relationships/presProps" Target="presProps.xml"/><Relationship Id="rId56" Type="http://schemas.openxmlformats.org/officeDocument/2006/relationships/viewProps" Target="viewProps.xml"/><Relationship Id="rId57" Type="http://schemas.openxmlformats.org/officeDocument/2006/relationships/theme" Target="theme/theme1.xml"/><Relationship Id="rId58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CA654E-EBD9-4CE9-AAD0-9BCA047E2E1D}" type="datetimeFigureOut">
              <a:rPr lang="ko-KR" altLang="en-US" smtClean="0"/>
              <a:pPr/>
              <a:t>2017. 7. 29.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7970E3-E969-4B5B-B387-9B817F0C226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89948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51520" y="1196752"/>
            <a:ext cx="7772400" cy="1470025"/>
          </a:xfrm>
        </p:spPr>
        <p:txBody>
          <a:bodyPr>
            <a:noAutofit/>
          </a:bodyPr>
          <a:lstStyle>
            <a:lvl1pPr algn="l">
              <a:defRPr sz="8000" b="1">
                <a:solidFill>
                  <a:schemeClr val="tx1">
                    <a:lumMod val="65000"/>
                    <a:lumOff val="35000"/>
                  </a:schemeClr>
                </a:solidFill>
                <a:latin typeface="Meiryo UI" pitchFamily="34" charset="-128"/>
                <a:ea typeface="휴먼둥근헤드라인" pitchFamily="18" charset="-127"/>
                <a:cs typeface="Meiryo UI" pitchFamily="34" charset="-128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20" name="날짜 개체 틀 3"/>
          <p:cNvSpPr>
            <a:spLocks noGrp="1"/>
          </p:cNvSpPr>
          <p:nvPr>
            <p:ph type="dt" sz="half" idx="10"/>
          </p:nvPr>
        </p:nvSpPr>
        <p:spPr>
          <a:xfrm>
            <a:off x="305026" y="2636912"/>
            <a:ext cx="3600400" cy="365125"/>
          </a:xfrm>
        </p:spPr>
        <p:txBody>
          <a:bodyPr/>
          <a:lstStyle>
            <a:lvl1pPr algn="l"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Meiryo UI" pitchFamily="34" charset="-128"/>
                <a:cs typeface="Meiryo UI" pitchFamily="34" charset="-128"/>
              </a:defRPr>
            </a:lvl1pPr>
          </a:lstStyle>
          <a:p>
            <a:fld id="{FCE1694F-A783-43DF-9CCB-25F1A03CBC4F}" type="datetime2">
              <a:rPr lang="en-US" altLang="ko-KR" smtClean="0">
                <a:ea typeface="Meiryo UI" pitchFamily="34" charset="-128"/>
              </a:rPr>
              <a:pPr/>
              <a:t>Saturday, July 29, 2017</a:t>
            </a:fld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sldNum="0" hdr="0" ft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0F7CB-10CC-4FA0-AAB7-60557755851D}" type="datetime1">
              <a:rPr lang="ko-KR" altLang="en-US" smtClean="0"/>
              <a:pPr/>
              <a:t>2017. 7. 29.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2E3B2-398D-43A2-9FF0-A5DC47D85F0F}" type="datetime1">
              <a:rPr lang="ko-KR" altLang="en-US" smtClean="0"/>
              <a:pPr/>
              <a:t>2017. 7. 29.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3528" y="1118784"/>
            <a:ext cx="8496944" cy="5262544"/>
          </a:xfrm>
        </p:spPr>
        <p:txBody>
          <a:bodyPr>
            <a:normAutofit/>
          </a:bodyPr>
          <a:lstStyle>
            <a:lvl1pPr marL="342900" indent="-34290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cs typeface="Meiryo UI" pitchFamily="34" charset="-128"/>
              </a:defRPr>
            </a:lvl1pPr>
            <a:lvl2pPr marL="742950" indent="-285750"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cs typeface="Meiryo UI" pitchFamily="34" charset="-128"/>
              </a:defRPr>
            </a:lvl2pPr>
            <a:lvl3pPr marL="11430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3pPr>
            <a:lvl4pPr marL="16002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4pPr>
            <a:lvl5pPr marL="20574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8" name="제목 7"/>
          <p:cNvSpPr>
            <a:spLocks noGrp="1"/>
          </p:cNvSpPr>
          <p:nvPr>
            <p:ph type="title" hasCustomPrompt="1"/>
          </p:nvPr>
        </p:nvSpPr>
        <p:spPr>
          <a:xfrm>
            <a:off x="295200" y="254688"/>
            <a:ext cx="8575200" cy="654032"/>
          </a:xfrm>
        </p:spPr>
        <p:txBody>
          <a:bodyPr>
            <a:noAutofit/>
          </a:bodyPr>
          <a:lstStyle>
            <a:lvl1pPr algn="l">
              <a:defRPr sz="4000" b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Meiryo UI" pitchFamily="34" charset="-128"/>
              </a:defRPr>
            </a:lvl1pPr>
          </a:lstStyle>
          <a:p>
            <a:r>
              <a:rPr lang="en-US" altLang="ko-KR" dirty="0" smtClean="0"/>
              <a:t>Title</a:t>
            </a:r>
            <a:endParaRPr lang="ko-KR" altLang="en-US" dirty="0"/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>
          <a:xfrm>
            <a:off x="3505200" y="6453336"/>
            <a:ext cx="2133600" cy="365125"/>
          </a:xfrm>
        </p:spPr>
        <p:txBody>
          <a:bodyPr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구역 머리글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1520" y="4353123"/>
            <a:ext cx="8640960" cy="1362075"/>
          </a:xfrm>
        </p:spPr>
        <p:txBody>
          <a:bodyPr anchor="t"/>
          <a:lstStyle>
            <a:lvl1pPr algn="l">
              <a:defRPr sz="4000" b="1" cap="all">
                <a:solidFill>
                  <a:schemeClr val="tx1">
                    <a:lumMod val="65000"/>
                    <a:lumOff val="35000"/>
                  </a:schemeClr>
                </a:solidFill>
                <a:latin typeface="휴먼둥근헤드라인" pitchFamily="18" charset="-127"/>
                <a:ea typeface="휴먼둥근헤드라인" pitchFamily="18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251520" y="2852936"/>
            <a:ext cx="864096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76C8D-0C64-468D-9E07-BA112BE10A5A}" type="datetime1">
              <a:rPr lang="ko-KR" altLang="en-US" smtClean="0"/>
              <a:pPr/>
              <a:t>2017. 7. 29.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10437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A1450-90AE-4591-9DA4-2F2C0E29B421}" type="datetime1">
              <a:rPr lang="ko-KR" altLang="en-US" smtClean="0"/>
              <a:pPr/>
              <a:t>2017. 7. 29.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0F9C2-910D-48E9-A1D4-06EE9E8CCF11}" type="datetime1">
              <a:rPr lang="ko-KR" altLang="en-US" smtClean="0"/>
              <a:pPr/>
              <a:t>2017. 7. 29.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467544" y="620688"/>
            <a:ext cx="8229600" cy="1084982"/>
          </a:xfrm>
        </p:spPr>
        <p:txBody>
          <a:bodyPr>
            <a:normAutofit/>
          </a:bodyPr>
          <a:lstStyle>
            <a:lvl1pPr>
              <a:defRPr sz="4800" b="1">
                <a:latin typeface="Garamond" panose="02020404030301010803" pitchFamily="18" charset="0"/>
              </a:defRPr>
            </a:lvl1pPr>
          </a:lstStyle>
          <a:p>
            <a:r>
              <a:rPr lang="en-US" altLang="ko-KR" dirty="0" smtClean="0"/>
              <a:t>Contents</a:t>
            </a:r>
            <a:endParaRPr lang="ko-KR" altLang="en-US" dirty="0"/>
          </a:p>
        </p:txBody>
      </p:sp>
      <p:sp>
        <p:nvSpPr>
          <p:cNvPr id="7" name="내용 개체 틀 2"/>
          <p:cNvSpPr>
            <a:spLocks noGrp="1"/>
          </p:cNvSpPr>
          <p:nvPr>
            <p:ph idx="1" hasCustomPrompt="1"/>
          </p:nvPr>
        </p:nvSpPr>
        <p:spPr>
          <a:xfrm>
            <a:off x="971600" y="1988840"/>
            <a:ext cx="7200800" cy="4392488"/>
          </a:xfrm>
        </p:spPr>
        <p:txBody>
          <a:bodyPr>
            <a:normAutofit/>
          </a:bodyPr>
          <a:lstStyle>
            <a:lvl1pPr marL="342900" indent="-34290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1pPr>
            <a:lvl2pPr marL="742950" indent="-285750"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2pPr>
            <a:lvl3pPr marL="11430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 baseline="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3pPr>
            <a:lvl4pPr marL="16002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4pPr>
            <a:lvl5pPr marL="20574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5pPr>
          </a:lstStyle>
          <a:p>
            <a:pPr lvl="0"/>
            <a:r>
              <a:rPr lang="en-US" altLang="ko-KR" dirty="0" smtClean="0"/>
              <a:t>First stage</a:t>
            </a:r>
            <a:endParaRPr lang="ko-KR" altLang="en-US" dirty="0" smtClean="0"/>
          </a:p>
          <a:p>
            <a:pPr lvl="1"/>
            <a:r>
              <a:rPr lang="en-US" altLang="ko-KR" dirty="0" smtClean="0"/>
              <a:t>Second stage</a:t>
            </a:r>
            <a:endParaRPr lang="ko-KR" altLang="en-US" dirty="0" smtClean="0"/>
          </a:p>
          <a:p>
            <a:pPr lvl="2"/>
            <a:r>
              <a:rPr lang="en-US" altLang="ko-KR" dirty="0" smtClean="0"/>
              <a:t>Third stage</a:t>
            </a:r>
            <a:endParaRPr lang="ko-KR" altLang="en-US" dirty="0" smtClean="0"/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BF0E3-3B49-48EE-8E65-6F6B7B05A3E6}" type="datetime1">
              <a:rPr lang="ko-KR" altLang="en-US" smtClean="0"/>
              <a:pPr/>
              <a:t>2017. 7. 29.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EDD30-A8D5-4E8F-A388-D7F8914E7797}" type="datetime1">
              <a:rPr lang="ko-KR" altLang="en-US" smtClean="0"/>
              <a:pPr/>
              <a:t>2017. 7. 29.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01FBA-5EDF-4611-9FD5-552C72983771}" type="datetime1">
              <a:rPr lang="ko-KR" altLang="en-US" smtClean="0"/>
              <a:pPr/>
              <a:t>2017. 7. 29.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3DD4C6-1DC2-4462-9A2C-36CF4FD257E7}" type="datetime1">
              <a:rPr lang="ko-KR" altLang="en-US" smtClean="0"/>
              <a:pPr/>
              <a:t>2017. 7. 29.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Relationship Id="rId3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4" Type="http://schemas.openxmlformats.org/officeDocument/2006/relationships/image" Target="../media/image5.JPG"/><Relationship Id="rId5" Type="http://schemas.openxmlformats.org/officeDocument/2006/relationships/image" Target="../media/image6.JPG"/><Relationship Id="rId6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4" Type="http://schemas.openxmlformats.org/officeDocument/2006/relationships/image" Target="../media/image14.tiff"/><Relationship Id="rId5" Type="http://schemas.openxmlformats.org/officeDocument/2006/relationships/image" Target="../media/image15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Relationship Id="rId3" Type="http://schemas.openxmlformats.org/officeDocument/2006/relationships/image" Target="../media/image53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Relationship Id="rId3" Type="http://schemas.openxmlformats.org/officeDocument/2006/relationships/image" Target="../media/image55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4" Type="http://schemas.openxmlformats.org/officeDocument/2006/relationships/image" Target="../media/image61.png"/><Relationship Id="rId5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gif"/><Relationship Id="rId3" Type="http://schemas.openxmlformats.org/officeDocument/2006/relationships/image" Target="../media/image10.gif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png"/><Relationship Id="rId3" Type="http://schemas.openxmlformats.org/officeDocument/2006/relationships/image" Target="../media/image7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Relationship Id="rId3" Type="http://schemas.openxmlformats.org/officeDocument/2006/relationships/image" Target="../media/image12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4" Type="http://schemas.openxmlformats.org/officeDocument/2006/relationships/image" Target="../media/image15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685800" y="2391023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j-ea"/>
                <a:cs typeface="Meiryo UI" pitchFamily="34" charset="-128"/>
              </a:defRPr>
            </a:lvl1pPr>
          </a:lstStyle>
          <a:p>
            <a:pPr algn="ctr"/>
            <a:r>
              <a:rPr lang="en-US" altLang="ko-KR" sz="6000" dirty="0" smtClean="0"/>
              <a:t>Course Contents</a:t>
            </a:r>
            <a:endParaRPr lang="en-US" altLang="ko-KR" sz="4800" dirty="0" smtClean="0"/>
          </a:p>
        </p:txBody>
      </p:sp>
      <p:sp>
        <p:nvSpPr>
          <p:cNvPr id="3" name="직사각형 2"/>
          <p:cNvSpPr/>
          <p:nvPr/>
        </p:nvSpPr>
        <p:spPr>
          <a:xfrm>
            <a:off x="1037492" y="4521314"/>
            <a:ext cx="704263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b="1" dirty="0" smtClean="0"/>
              <a:t>Sungjoon Choi</a:t>
            </a:r>
          </a:p>
          <a:p>
            <a:pPr algn="ctr"/>
            <a:r>
              <a:rPr lang="en-US" altLang="ko-KR" sz="2000" b="1" dirty="0" smtClean="0"/>
              <a:t>(sungjoon.choi@cpslab.snu.ac.kr)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11822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Detection Methods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10</a:t>
            </a:fld>
            <a:endParaRPr lang="ko-KR" altLang="en-US"/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653" y="3645024"/>
            <a:ext cx="3225040" cy="22546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306" y="1146968"/>
            <a:ext cx="3039734" cy="1826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9084" y="1124744"/>
            <a:ext cx="3305324" cy="1751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1745321" y="2924944"/>
            <a:ext cx="11657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/>
              <a:t>R-CNN</a:t>
            </a:r>
            <a:endParaRPr lang="ko-KR" altLang="en-US" sz="2400" dirty="0" smtClean="0"/>
          </a:p>
        </p:txBody>
      </p:sp>
      <p:sp>
        <p:nvSpPr>
          <p:cNvPr id="19" name="TextBox 18"/>
          <p:cNvSpPr txBox="1"/>
          <p:nvPr/>
        </p:nvSpPr>
        <p:spPr>
          <a:xfrm>
            <a:off x="5910192" y="2940584"/>
            <a:ext cx="13631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/>
              <a:t>SPP net</a:t>
            </a:r>
            <a:endParaRPr lang="ko-KR" altLang="en-US" sz="2400" dirty="0" smtClean="0"/>
          </a:p>
        </p:txBody>
      </p:sp>
      <p:sp>
        <p:nvSpPr>
          <p:cNvPr id="20" name="TextBox 19"/>
          <p:cNvSpPr txBox="1"/>
          <p:nvPr/>
        </p:nvSpPr>
        <p:spPr>
          <a:xfrm>
            <a:off x="1155143" y="5847655"/>
            <a:ext cx="24056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/>
              <a:t>Fast R-CNN</a:t>
            </a:r>
            <a:endParaRPr lang="ko-KR" altLang="en-US" sz="2400" dirty="0" smtClean="0"/>
          </a:p>
        </p:txBody>
      </p:sp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5840" y="3554533"/>
            <a:ext cx="3327090" cy="22168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5316579" y="5847655"/>
            <a:ext cx="24056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/>
              <a:t>Faster R-CNN</a:t>
            </a:r>
            <a:endParaRPr lang="ko-KR" alt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1181134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  <p:bldP spid="2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RNN - LSTM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11</a:t>
            </a:fld>
            <a:endParaRPr lang="ko-KR" altLang="en-US"/>
          </a:p>
        </p:txBody>
      </p:sp>
      <p:pic>
        <p:nvPicPr>
          <p:cNvPr id="5" name="Picture 2" descr="C:\Users\CPSLAB\Desktop\LSTM3-chain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26" r="34203"/>
          <a:stretch/>
        </p:blipFill>
        <p:spPr bwMode="auto">
          <a:xfrm>
            <a:off x="1938412" y="1193180"/>
            <a:ext cx="4514304" cy="4977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슬라이드 번호 개체 틀 3"/>
          <p:cNvSpPr txBox="1">
            <a:spLocks/>
          </p:cNvSpPr>
          <p:nvPr/>
        </p:nvSpPr>
        <p:spPr>
          <a:xfrm>
            <a:off x="3505200" y="645333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CA1D5AE-3018-49FC-B3E0-A1E0E9567469}" type="slidenum">
              <a:rPr lang="ko-KR" altLang="en-US" smtClean="0"/>
              <a:pPr/>
              <a:t>11</a:t>
            </a:fld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97653" y="2829797"/>
            <a:ext cx="17670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400" b="1" dirty="0" smtClean="0">
                <a:solidFill>
                  <a:srgbClr val="CC0000"/>
                </a:solidFill>
              </a:rPr>
              <a:t>(Cell) state</a:t>
            </a:r>
            <a:endParaRPr lang="ko-KR" altLang="en-US" sz="2400" b="1" dirty="0">
              <a:solidFill>
                <a:srgbClr val="CC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-131988" y="4352404"/>
            <a:ext cx="20967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400" b="1" dirty="0" smtClean="0">
                <a:solidFill>
                  <a:srgbClr val="CC0000"/>
                </a:solidFill>
              </a:rPr>
              <a:t>Hidden State</a:t>
            </a:r>
            <a:endParaRPr lang="ko-KR" altLang="en-US" sz="2400" b="1" dirty="0">
              <a:solidFill>
                <a:srgbClr val="CC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027312" y="2524834"/>
            <a:ext cx="16301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rgbClr val="CC0000"/>
                </a:solidFill>
              </a:rPr>
              <a:t>Forget Gate</a:t>
            </a:r>
            <a:endParaRPr lang="ko-KR" altLang="en-US" sz="2000" b="1" dirty="0">
              <a:solidFill>
                <a:srgbClr val="CC0000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076056" y="6596390"/>
            <a:ext cx="406794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100" dirty="0"/>
              <a:t>http://colah.github.io/posts/2015-08-Understanding-LSTMs/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279566" y="3318892"/>
            <a:ext cx="14868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rgbClr val="CC0000"/>
                </a:solidFill>
              </a:rPr>
              <a:t>Input Gate</a:t>
            </a:r>
            <a:endParaRPr lang="ko-KR" altLang="en-US" sz="2000" b="1" dirty="0">
              <a:solidFill>
                <a:srgbClr val="CC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437138" y="3585716"/>
            <a:ext cx="17031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rgbClr val="CC0000"/>
                </a:solidFill>
              </a:rPr>
              <a:t>Output Gate</a:t>
            </a:r>
            <a:endParaRPr lang="ko-KR" altLang="en-US" sz="2000" b="1" dirty="0">
              <a:solidFill>
                <a:srgbClr val="CC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367294" y="2842224"/>
            <a:ext cx="25750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solidFill>
                  <a:srgbClr val="CC0000"/>
                </a:solidFill>
              </a:rPr>
              <a:t>Next (Cell) State</a:t>
            </a:r>
            <a:endParaRPr lang="ko-KR" altLang="en-US" sz="2400" b="1" dirty="0">
              <a:solidFill>
                <a:srgbClr val="CC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367155" y="4377803"/>
            <a:ext cx="29046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solidFill>
                  <a:srgbClr val="CC0000"/>
                </a:solidFill>
              </a:rPr>
              <a:t>Next Hidden State</a:t>
            </a:r>
            <a:endParaRPr lang="ko-KR" altLang="en-US" sz="2400" b="1" dirty="0">
              <a:solidFill>
                <a:srgbClr val="CC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834200" y="5614640"/>
            <a:ext cx="966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400" b="1" dirty="0" smtClean="0">
                <a:solidFill>
                  <a:srgbClr val="CC0000"/>
                </a:solidFill>
              </a:rPr>
              <a:t>Input</a:t>
            </a:r>
            <a:endParaRPr lang="ko-KR" altLang="en-US" sz="2400" b="1" dirty="0">
              <a:solidFill>
                <a:srgbClr val="CC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012160" y="1268760"/>
            <a:ext cx="12282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400" b="1" dirty="0" smtClean="0">
                <a:solidFill>
                  <a:srgbClr val="CC0000"/>
                </a:solidFill>
              </a:rPr>
              <a:t>Output</a:t>
            </a:r>
            <a:endParaRPr lang="ko-KR" altLang="en-US" sz="2400" b="1" dirty="0">
              <a:solidFill>
                <a:srgbClr val="CC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552338" y="5805264"/>
            <a:ext cx="35561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smtClean="0">
                <a:solidFill>
                  <a:srgbClr val="0070C0"/>
                </a:solidFill>
              </a:rPr>
              <a:t>Output = Hidden state</a:t>
            </a:r>
            <a:endParaRPr kumimoji="1" lang="ko-KR" altLang="en-US" sz="24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0192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1" grpId="0"/>
      <p:bldP spid="12" grpId="0"/>
      <p:bldP spid="13" grpId="0"/>
      <p:bldP spid="14" grpId="0"/>
      <p:bldP spid="15" grpId="0"/>
      <p:bldP spid="16" grpId="0"/>
      <p:bldP spid="1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Visual Q&amp;A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12</a:t>
            </a:fld>
            <a:endParaRPr lang="ko-KR" altLang="en-US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" y="1340768"/>
            <a:ext cx="8496300" cy="4548456"/>
          </a:xfrm>
        </p:spPr>
      </p:pic>
    </p:spTree>
    <p:extLst>
      <p:ext uri="{BB962C8B-B14F-4D97-AF65-F5344CB8AC3E}">
        <p14:creationId xmlns:p14="http://schemas.microsoft.com/office/powerpoint/2010/main" val="1440090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Super Resolution (optional)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13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38" t="10101" r="10625" b="9050"/>
          <a:stretch/>
        </p:blipFill>
        <p:spPr>
          <a:xfrm>
            <a:off x="899592" y="908720"/>
            <a:ext cx="7272808" cy="5544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995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Deep Reinforcement Learning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14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13" t="4851" r="16926" b="39500"/>
          <a:stretch/>
        </p:blipFill>
        <p:spPr>
          <a:xfrm>
            <a:off x="1259632" y="1700808"/>
            <a:ext cx="6552728" cy="381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142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Sequence Generation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15</a:t>
            </a:fld>
            <a:endParaRPr lang="ko-KR" alt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457672"/>
            <a:ext cx="8362950" cy="441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14540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Word Embedding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16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7559"/>
            <a:ext cx="9144000" cy="4073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299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Image Captioning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17</a:t>
            </a:fld>
            <a:endParaRPr lang="ko-KR" altLang="en-US"/>
          </a:p>
        </p:txBody>
      </p:sp>
      <p:pic>
        <p:nvPicPr>
          <p:cNvPr id="8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850" y="2060848"/>
            <a:ext cx="8496300" cy="3243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665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Hangul-RNN (optional)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18</a:t>
            </a:fld>
            <a:endParaRPr lang="ko-KR" altLang="en-US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850" y="1332917"/>
            <a:ext cx="8496300" cy="4835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641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Residual Network &amp; Analyses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19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124744"/>
            <a:ext cx="4217392" cy="355465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047994" y="1842318"/>
            <a:ext cx="30978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 smtClean="0"/>
              <a:t>Dimension reduction</a:t>
            </a:r>
            <a:endParaRPr kumimoji="1" lang="ko-KR" altLang="en-US" sz="2400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3047994" y="2527000"/>
            <a:ext cx="18723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 smtClean="0"/>
              <a:t>Convolution</a:t>
            </a:r>
            <a:endParaRPr kumimoji="1" lang="ko-KR" altLang="en-US" sz="2400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3047994" y="3211682"/>
            <a:ext cx="36220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 smtClean="0"/>
              <a:t>Dimension </a:t>
            </a:r>
            <a:r>
              <a:rPr kumimoji="1" lang="en-US" altLang="ko-KR" sz="2400" dirty="0" err="1" smtClean="0"/>
              <a:t>increasement</a:t>
            </a:r>
            <a:endParaRPr kumimoji="1" lang="ko-KR" altLang="en-US" sz="2400" dirty="0" smtClean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5349" y="2230357"/>
            <a:ext cx="5620962" cy="3695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55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Convolutional neural network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</a:t>
            </a:fld>
            <a:endParaRPr lang="ko-KR" altLang="en-US"/>
          </a:p>
        </p:txBody>
      </p:sp>
      <p:pic>
        <p:nvPicPr>
          <p:cNvPr id="5" name="Picture 5" descr="C:\Users\CPSLAB\Desktop\새 파일 5_1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55" t="11119" r="8726"/>
          <a:stretch/>
        </p:blipFill>
        <p:spPr bwMode="auto">
          <a:xfrm>
            <a:off x="2267744" y="1586409"/>
            <a:ext cx="4501602" cy="2519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815408" y="1124744"/>
            <a:ext cx="12763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 smtClean="0"/>
              <a:t>AlexNet</a:t>
            </a:r>
            <a:endParaRPr kumimoji="1" lang="ko-KR" altLang="en-US" sz="2400" dirty="0" smtClean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84"/>
          <a:stretch/>
        </p:blipFill>
        <p:spPr bwMode="auto">
          <a:xfrm>
            <a:off x="1331640" y="4669073"/>
            <a:ext cx="6679566" cy="1770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492809" y="4293096"/>
            <a:ext cx="20152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 err="1" smtClean="0"/>
              <a:t>GoogleLeNet</a:t>
            </a:r>
            <a:endParaRPr kumimoji="1" lang="ko-KR" alt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1305962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Neural Style (optional)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20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4572000" y="1268760"/>
            <a:ext cx="403244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Understanding Deep Image Representations by Inverting </a:t>
            </a:r>
            <a:r>
              <a:rPr lang="en-US" altLang="ko-KR" dirty="0" smtClean="0"/>
              <a:t>Them</a:t>
            </a:r>
          </a:p>
          <a:p>
            <a:r>
              <a:rPr lang="en-US" altLang="ko-KR" b="1" dirty="0" smtClean="0"/>
              <a:t>CVPR2015</a:t>
            </a:r>
            <a:endParaRPr lang="en-US" altLang="ko-KR" b="1" dirty="0"/>
          </a:p>
        </p:txBody>
      </p:sp>
      <p:sp>
        <p:nvSpPr>
          <p:cNvPr id="6" name="직사각형 5"/>
          <p:cNvSpPr/>
          <p:nvPr/>
        </p:nvSpPr>
        <p:spPr>
          <a:xfrm>
            <a:off x="611560" y="1268760"/>
            <a:ext cx="403244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Texture Synthesis Using Convolutional Neural Networks </a:t>
            </a:r>
          </a:p>
          <a:p>
            <a:r>
              <a:rPr lang="en-US" altLang="ko-KR" b="1" dirty="0"/>
              <a:t>NIPS2015</a:t>
            </a: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4649" y="2515756"/>
            <a:ext cx="3867150" cy="2609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346" y="2313811"/>
            <a:ext cx="3451606" cy="36354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4" descr="images 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700808"/>
            <a:ext cx="6980850" cy="3894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1255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Generative Adversarial Networks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21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746" y="1268760"/>
            <a:ext cx="4157246" cy="243475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7521" y="1052736"/>
            <a:ext cx="3754919" cy="2866804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844" y="3935091"/>
            <a:ext cx="7236296" cy="2286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018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9249" y="1105020"/>
            <a:ext cx="7959012" cy="5353483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175658" y="1052736"/>
            <a:ext cx="7165910" cy="54580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7568" y="1177732"/>
            <a:ext cx="4838621" cy="5280771"/>
          </a:xfrm>
          <a:prstGeom prst="rect">
            <a:avLst/>
          </a:prstGeom>
        </p:spPr>
      </p:pic>
      <p:sp>
        <p:nvSpPr>
          <p:cNvPr id="7" name="제목 2"/>
          <p:cNvSpPr>
            <a:spLocks noGrp="1"/>
          </p:cNvSpPr>
          <p:nvPr>
            <p:ph type="title"/>
          </p:nvPr>
        </p:nvSpPr>
        <p:spPr>
          <a:xfrm>
            <a:off x="295200" y="254688"/>
            <a:ext cx="8575200" cy="654032"/>
          </a:xfrm>
        </p:spPr>
        <p:txBody>
          <a:bodyPr/>
          <a:lstStyle/>
          <a:p>
            <a:r>
              <a:rPr kumimoji="1" lang="en-US" altLang="ko-KR" dirty="0" smtClean="0"/>
              <a:t>GAN Series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6112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GAN Series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23</a:t>
            </a:fld>
            <a:endParaRPr lang="ko-KR" altLang="en-US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850" y="1393757"/>
            <a:ext cx="8496300" cy="4713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488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+ Alpha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396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45368" y="2636912"/>
            <a:ext cx="8229600" cy="1143000"/>
          </a:xfrm>
        </p:spPr>
        <p:txBody>
          <a:bodyPr>
            <a:noAutofit/>
          </a:bodyPr>
          <a:lstStyle/>
          <a:p>
            <a:pPr algn="ctr"/>
            <a:r>
              <a:rPr lang="en-US" altLang="ko-KR" sz="5400" dirty="0" smtClean="0">
                <a:solidFill>
                  <a:srgbClr val="FF0000"/>
                </a:solidFill>
              </a:rPr>
              <a:t>Codes</a:t>
            </a:r>
            <a:r>
              <a:rPr lang="en-US" altLang="ko-KR" sz="5400" dirty="0" smtClean="0"/>
              <a:t> provided</a:t>
            </a:r>
            <a:r>
              <a:rPr lang="en-US" altLang="ko-KR" sz="5400" dirty="0">
                <a:solidFill>
                  <a:srgbClr val="C00000"/>
                </a:solidFill>
              </a:rPr>
              <a:t/>
            </a:r>
            <a:br>
              <a:rPr lang="en-US" altLang="ko-KR" sz="5400" dirty="0">
                <a:solidFill>
                  <a:srgbClr val="C00000"/>
                </a:solidFill>
              </a:rPr>
            </a:br>
            <a:r>
              <a:rPr lang="en-US" altLang="ko-KR" sz="5400" dirty="0" smtClean="0"/>
              <a:t>in this course </a:t>
            </a:r>
            <a:endParaRPr lang="ko-KR" altLang="en-US" sz="5400" dirty="0"/>
          </a:p>
        </p:txBody>
      </p:sp>
    </p:spTree>
    <p:extLst>
      <p:ext uri="{BB962C8B-B14F-4D97-AF65-F5344CB8AC3E}">
        <p14:creationId xmlns:p14="http://schemas.microsoft.com/office/powerpoint/2010/main" val="2025350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Basic Python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26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1196752"/>
            <a:ext cx="6182072" cy="210274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1044" y="1956048"/>
            <a:ext cx="6015044" cy="154496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1084" y="2164078"/>
            <a:ext cx="5097735" cy="4174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90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Using MNIST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27</a:t>
            </a:fld>
            <a:endParaRPr lang="ko-KR" altLang="en-US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06109" y="1119188"/>
            <a:ext cx="6131782" cy="5262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904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Basic Image Handling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28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616" y="1518097"/>
            <a:ext cx="6213600" cy="453996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7904" y="981267"/>
            <a:ext cx="5400016" cy="527443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9362" y="185055"/>
            <a:ext cx="3024336" cy="6450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732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Basic TensorFlow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29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2915816" y="1772816"/>
            <a:ext cx="3312368" cy="432048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064578" y="1268760"/>
            <a:ext cx="5036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 smtClean="0"/>
              <a:t>Computational Graph (TensorFlow)</a:t>
            </a:r>
            <a:endParaRPr kumimoji="1" lang="ko-KR" altLang="en-US" sz="2400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3939674" y="4416935"/>
            <a:ext cx="128625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ko-KR" sz="2400" dirty="0" smtClean="0"/>
              <a:t>Variable</a:t>
            </a:r>
            <a:endParaRPr kumimoji="1" lang="ko-KR" altLang="en-US" sz="2400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3657706" y="5155298"/>
            <a:ext cx="1850186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ko-KR" sz="2400" smtClean="0"/>
              <a:t>PlaceHolder</a:t>
            </a:r>
            <a:endParaRPr kumimoji="1" lang="ko-KR" altLang="en-US" sz="2400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3789954" y="3652429"/>
            <a:ext cx="158569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ko-KR" sz="2400" dirty="0" smtClean="0"/>
              <a:t>Operation</a:t>
            </a:r>
            <a:endParaRPr kumimoji="1" lang="ko-KR" altLang="en-US" sz="2400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4191506" y="2935954"/>
            <a:ext cx="782587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ko-KR" sz="2400" dirty="0" smtClean="0"/>
              <a:t>Loss</a:t>
            </a:r>
            <a:endParaRPr kumimoji="1" lang="ko-KR" altLang="en-US" sz="2400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3806785" y="2204864"/>
            <a:ext cx="155202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ko-KR" sz="2400" dirty="0" smtClean="0"/>
              <a:t>Optimizer</a:t>
            </a:r>
            <a:endParaRPr kumimoji="1" lang="ko-KR" alt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1260683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Algorithms behind AlphaGo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8499" y="5000476"/>
            <a:ext cx="494511" cy="8172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7287" y="5062018"/>
            <a:ext cx="550617" cy="81525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8746" y="5014948"/>
            <a:ext cx="612900" cy="8172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2821" y="5000476"/>
            <a:ext cx="589048" cy="817200"/>
          </a:xfrm>
          <a:prstGeom prst="rect">
            <a:avLst/>
          </a:prstGeom>
        </p:spPr>
      </p:pic>
      <p:cxnSp>
        <p:nvCxnSpPr>
          <p:cNvPr id="11" name="꺾인 연결선 18"/>
          <p:cNvCxnSpPr/>
          <p:nvPr/>
        </p:nvCxnSpPr>
        <p:spPr>
          <a:xfrm rot="5400000">
            <a:off x="7021550" y="5113471"/>
            <a:ext cx="12700" cy="1408410"/>
          </a:xfrm>
          <a:prstGeom prst="bentConnector3">
            <a:avLst>
              <a:gd name="adj1" fmla="val 180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043608" y="5407412"/>
            <a:ext cx="2175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C000"/>
                </a:solidFill>
              </a:rPr>
              <a:t>SL Policy Network</a:t>
            </a:r>
            <a:endParaRPr lang="ko-KR" altLang="en-US" b="1" dirty="0">
              <a:solidFill>
                <a:srgbClr val="FFC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113817" y="5302949"/>
            <a:ext cx="14117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Rollout net</a:t>
            </a:r>
          </a:p>
          <a:p>
            <a:r>
              <a:rPr lang="en-US" altLang="ko-KR" b="1" dirty="0" smtClean="0">
                <a:solidFill>
                  <a:srgbClr val="7030A0"/>
                </a:solidFill>
              </a:rPr>
              <a:t>Value net</a:t>
            </a:r>
            <a:endParaRPr lang="ko-KR" altLang="en-US" b="1" dirty="0">
              <a:solidFill>
                <a:srgbClr val="7030A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892717" y="5199189"/>
            <a:ext cx="880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0000FF"/>
                </a:solidFill>
              </a:rPr>
              <a:t>R</a:t>
            </a:r>
            <a:r>
              <a:rPr lang="en-US" altLang="ko-KR" b="1" dirty="0" smtClean="0">
                <a:solidFill>
                  <a:srgbClr val="0000FF"/>
                </a:solidFill>
              </a:rPr>
              <a:t>L net</a:t>
            </a:r>
            <a:endParaRPr lang="ko-KR" altLang="en-US" b="1" dirty="0">
              <a:solidFill>
                <a:srgbClr val="0000FF"/>
              </a:solidFill>
            </a:endParaRPr>
          </a:p>
        </p:txBody>
      </p:sp>
      <p:sp>
        <p:nvSpPr>
          <p:cNvPr id="15" name="왼쪽 중괄호 4"/>
          <p:cNvSpPr/>
          <p:nvPr/>
        </p:nvSpPr>
        <p:spPr>
          <a:xfrm rot="16200000">
            <a:off x="2205436" y="3740372"/>
            <a:ext cx="350836" cy="2530475"/>
          </a:xfrm>
          <a:prstGeom prst="lef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왼쪽 중괄호 5"/>
          <p:cNvSpPr/>
          <p:nvPr/>
        </p:nvSpPr>
        <p:spPr>
          <a:xfrm rot="16200000">
            <a:off x="6320237" y="3740372"/>
            <a:ext cx="350836" cy="2530475"/>
          </a:xfrm>
          <a:prstGeom prst="lef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u="sng" dirty="0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824" y="1268760"/>
            <a:ext cx="8298352" cy="3600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545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5" grpId="0" animBg="1"/>
      <p:bldP spid="16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Logistic Regression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30</a:t>
            </a:fld>
            <a:endParaRPr lang="ko-KR" altLang="en-US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0198" y="1119188"/>
            <a:ext cx="6403603" cy="5262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847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Multi-Layer Perceptron (MLP)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31</a:t>
            </a:fld>
            <a:endParaRPr lang="ko-KR" altLang="en-US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3946" y="1119188"/>
            <a:ext cx="6556107" cy="5262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46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Generating Own Datasets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32</a:t>
            </a:fld>
            <a:endParaRPr lang="ko-KR" altLang="en-US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72805" y="1119188"/>
            <a:ext cx="5998389" cy="5262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195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Denoising Auto-Encoder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33</a:t>
            </a:fld>
            <a:endParaRPr lang="ko-KR" altLang="en-US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683"/>
          <a:stretch/>
        </p:blipFill>
        <p:spPr>
          <a:xfrm>
            <a:off x="323850" y="1640217"/>
            <a:ext cx="8496300" cy="422050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8237" y="2528605"/>
            <a:ext cx="3049126" cy="298862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4874" y="2528605"/>
            <a:ext cx="3049126" cy="295232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600" y="2528605"/>
            <a:ext cx="3049126" cy="2988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194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Convolutional Neural Network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34</a:t>
            </a:fld>
            <a:endParaRPr lang="ko-KR" altLang="en-US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29116" y="1119188"/>
            <a:ext cx="4885767" cy="526256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24942"/>
            <a:ext cx="9144000" cy="1208116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179512" y="3717032"/>
            <a:ext cx="2088232" cy="4320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729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Semantic Segmentation (optional)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35</a:t>
            </a:fld>
            <a:endParaRPr lang="ko-KR" altLang="en-US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1560" y="1044281"/>
            <a:ext cx="6249778" cy="526256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7744" y="1044281"/>
            <a:ext cx="6082050" cy="5337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819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Recurrent Neural Network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36</a:t>
            </a:fld>
            <a:endParaRPr lang="ko-KR" altLang="en-US"/>
          </a:p>
        </p:txBody>
      </p:sp>
      <p:pic>
        <p:nvPicPr>
          <p:cNvPr id="5" name="Content Placeholder 4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613" y="1119188"/>
            <a:ext cx="6962774" cy="526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9868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Word2vec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37</a:t>
            </a:fld>
            <a:endParaRPr lang="ko-KR" altLang="en-US"/>
          </a:p>
        </p:txBody>
      </p:sp>
      <p:pic>
        <p:nvPicPr>
          <p:cNvPr id="5" name="내용 개체 틀 9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8690" y="1119188"/>
            <a:ext cx="7826620" cy="5262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55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Char-RNN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38</a:t>
            </a:fld>
            <a:endParaRPr lang="ko-KR" altLang="en-US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850" y="1518390"/>
            <a:ext cx="8496300" cy="4464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604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Neural style (optional)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39</a:t>
            </a:fld>
            <a:endParaRPr lang="ko-KR" altLang="en-US"/>
          </a:p>
        </p:txBody>
      </p:sp>
      <p:pic>
        <p:nvPicPr>
          <p:cNvPr id="6" name="내용 개체 틀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04667" y="1119188"/>
            <a:ext cx="5734665" cy="526256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4" y="1119188"/>
            <a:ext cx="2456106" cy="545633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4573" y="1119188"/>
            <a:ext cx="2477389" cy="545633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5643" y="1130996"/>
            <a:ext cx="2454591" cy="5456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42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Regularization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</a:t>
            </a:fld>
            <a:endParaRPr lang="ko-KR" altLang="en-US"/>
          </a:p>
        </p:txBody>
      </p:sp>
      <p:pic>
        <p:nvPicPr>
          <p:cNvPr id="5" name="Picture 2" descr="http://cfile5.uf.tistory.com/image/2404DE3F53902B1C1394A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340768"/>
            <a:ext cx="6907568" cy="3921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115616" y="5415607"/>
            <a:ext cx="56895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+mn-ea"/>
              </a:rPr>
              <a:t>Main purpose is to avoid “</a:t>
            </a:r>
            <a:r>
              <a:rPr lang="en-US" altLang="ko-KR" sz="2400" b="1" dirty="0" smtClean="0">
                <a:solidFill>
                  <a:srgbClr val="FF0000"/>
                </a:solidFill>
                <a:latin typeface="+mn-ea"/>
              </a:rPr>
              <a:t>OverFitting</a:t>
            </a:r>
            <a:r>
              <a:rPr lang="en-US" altLang="ko-KR" sz="2400" dirty="0" smtClean="0">
                <a:latin typeface="+mn-ea"/>
              </a:rPr>
              <a:t>”</a:t>
            </a:r>
            <a:endParaRPr lang="ko-KR" altLang="en-US" sz="2400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7402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31950" y="1439069"/>
            <a:ext cx="5880100" cy="4622800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DCGAN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8607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850" y="2142912"/>
            <a:ext cx="8496300" cy="3215114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Mixture Density </a:t>
            </a:r>
            <a:r>
              <a:rPr kumimoji="1" lang="en-US" altLang="ko-KR" dirty="0" smtClean="0"/>
              <a:t>Network </a:t>
            </a:r>
            <a:r>
              <a:rPr kumimoji="1" lang="en-US" altLang="ko-KR" sz="3600" dirty="0" smtClean="0"/>
              <a:t>(optional)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9750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74059" y="1119188"/>
            <a:ext cx="4795881" cy="5262562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sz="3600" dirty="0" smtClean="0"/>
              <a:t>Domain Adversarial </a:t>
            </a:r>
            <a:r>
              <a:rPr kumimoji="1" lang="en-US" altLang="ko-KR" sz="3600" dirty="0"/>
              <a:t>Network </a:t>
            </a:r>
            <a:r>
              <a:rPr kumimoji="1" lang="en-US" altLang="ko-KR" sz="2800" dirty="0"/>
              <a:t>(optional)</a:t>
            </a:r>
            <a:endParaRPr kumimoji="1" lang="ko-KR" altLang="en-US" sz="36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9663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45368" y="1475656"/>
            <a:ext cx="8229600" cy="3465512"/>
          </a:xfrm>
        </p:spPr>
        <p:txBody>
          <a:bodyPr>
            <a:noAutofit/>
          </a:bodyPr>
          <a:lstStyle/>
          <a:p>
            <a:pPr algn="ctr"/>
            <a:r>
              <a:rPr lang="en-US" altLang="ko-KR" sz="6600" dirty="0" smtClean="0">
                <a:solidFill>
                  <a:srgbClr val="A50021"/>
                </a:solidFill>
              </a:rPr>
              <a:t>Advanced </a:t>
            </a:r>
            <a:r>
              <a:rPr lang="en-US" altLang="ko-KR" sz="6600" dirty="0" smtClean="0"/>
              <a:t>Topics</a:t>
            </a:r>
            <a:br>
              <a:rPr lang="en-US" altLang="ko-KR" sz="6600" dirty="0" smtClean="0"/>
            </a:br>
            <a:r>
              <a:rPr lang="en-US" altLang="ko-KR" sz="2800" dirty="0" smtClean="0">
                <a:solidFill>
                  <a:srgbClr val="7030A0"/>
                </a:solidFill>
              </a:rPr>
              <a:t>This is optional and I would LOVE to discuss about this with YOU!</a:t>
            </a:r>
            <a:endParaRPr lang="ko-KR" altLang="en-US" sz="66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1865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 smtClean="0"/>
              <a:t>2016 </a:t>
            </a:r>
            <a:r>
              <a:rPr kumimoji="1" lang="en-US" altLang="ko-KR" dirty="0"/>
              <a:t>One-shot Learning with Memory-Augmented Neural </a:t>
            </a:r>
            <a:r>
              <a:rPr kumimoji="1" lang="en-US" altLang="ko-KR" dirty="0" smtClean="0"/>
              <a:t>Networks</a:t>
            </a:r>
          </a:p>
          <a:p>
            <a:r>
              <a:rPr kumimoji="1" lang="en-US" altLang="ko-KR" dirty="0"/>
              <a:t>2016 Matching Networks for One Shot </a:t>
            </a:r>
            <a:r>
              <a:rPr kumimoji="1" lang="en-US" altLang="ko-KR" dirty="0" smtClean="0"/>
              <a:t>Learning</a:t>
            </a:r>
            <a:r>
              <a:rPr kumimoji="1" lang="en-US" altLang="ko-KR" dirty="0"/>
              <a:t/>
            </a:r>
            <a:br>
              <a:rPr kumimoji="1" lang="en-US" altLang="ko-KR" dirty="0"/>
            </a:b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One-Shot Learning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44</a:t>
            </a:fld>
            <a:endParaRPr lang="ko-KR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680" y="2540634"/>
            <a:ext cx="5760640" cy="3829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700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2016 Domain Separation </a:t>
            </a:r>
            <a:r>
              <a:rPr kumimoji="1" lang="en-US" altLang="ko-KR" dirty="0" smtClean="0"/>
              <a:t>Networks</a:t>
            </a:r>
          </a:p>
          <a:p>
            <a:r>
              <a:rPr kumimoji="1" lang="en-US" altLang="ko-KR" dirty="0"/>
              <a:t>2016 Domain-Adversarial Training of Neural </a:t>
            </a:r>
            <a:r>
              <a:rPr kumimoji="1" lang="en-US" altLang="ko-KR" dirty="0" smtClean="0"/>
              <a:t>Networks</a:t>
            </a:r>
            <a:br>
              <a:rPr kumimoji="1" lang="en-US" altLang="ko-KR" dirty="0" smtClean="0"/>
            </a:b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Domain Adaptation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45</a:t>
            </a:fld>
            <a:endParaRPr lang="ko-KR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367" y="2276872"/>
            <a:ext cx="7776866" cy="3646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137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2015 DEEP METRIC LEARNING USING TRIPLET NETWORK</a:t>
            </a:r>
          </a:p>
          <a:p>
            <a:r>
              <a:rPr kumimoji="1" lang="en-US" altLang="ko-KR" dirty="0" smtClean="0"/>
              <a:t>2016 </a:t>
            </a:r>
            <a:r>
              <a:rPr kumimoji="1" lang="en-US" altLang="ko-KR" dirty="0"/>
              <a:t>Deep Metric Learning via Lifted Structured Feature </a:t>
            </a:r>
            <a:r>
              <a:rPr kumimoji="1" lang="en-US" altLang="ko-KR" dirty="0" smtClean="0"/>
              <a:t>Embedding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Metric Learning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46</a:t>
            </a:fld>
            <a:endParaRPr lang="ko-KR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7988" y="2708920"/>
            <a:ext cx="4384252" cy="3667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639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2016 Hybrid computing using a neural network with dynamic external memory</a:t>
            </a:r>
            <a:endParaRPr lang="ko-KR" alt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Memory Network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47</a:t>
            </a:fld>
            <a:endParaRPr lang="ko-KR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8464" y="2564904"/>
            <a:ext cx="6048672" cy="3243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33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2016 Learning without </a:t>
            </a:r>
            <a:r>
              <a:rPr kumimoji="1" lang="en-US" altLang="ko-KR" dirty="0" smtClean="0"/>
              <a:t>Forgetting</a:t>
            </a:r>
          </a:p>
          <a:p>
            <a:r>
              <a:rPr kumimoji="1" lang="en-US" altLang="ko-KR" dirty="0"/>
              <a:t>2016 Unsupervised Learning for Physical Interaction through Video Prediction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Other Interesting Papers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48</a:t>
            </a:fld>
            <a:endParaRPr lang="ko-KR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645" y="2579956"/>
            <a:ext cx="5878684" cy="3945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176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Uncertainty in Neural Networks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49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2776"/>
            <a:ext cx="9144000" cy="4396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481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Optimization Methods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915107"/>
            <a:ext cx="4113248" cy="318445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5440" y="1772816"/>
            <a:ext cx="4297040" cy="3326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782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20478" y="1119188"/>
            <a:ext cx="5303043" cy="5262562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err="1" smtClean="0"/>
              <a:t>Variational</a:t>
            </a:r>
            <a:r>
              <a:rPr kumimoji="1" lang="en-US" altLang="ko-KR" dirty="0" smtClean="0"/>
              <a:t> </a:t>
            </a:r>
            <a:r>
              <a:rPr kumimoji="1" lang="en-US" altLang="ko-KR" dirty="0" err="1" smtClean="0"/>
              <a:t>Autoencoder</a:t>
            </a:r>
            <a:r>
              <a:rPr kumimoji="1" lang="en-US" altLang="ko-KR" dirty="0" smtClean="0"/>
              <a:t> (VAE)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888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46632" y="1119188"/>
            <a:ext cx="5250736" cy="5262562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Adversarial </a:t>
            </a:r>
            <a:r>
              <a:rPr kumimoji="1" lang="en-US" altLang="ko-KR" dirty="0" err="1" smtClean="0"/>
              <a:t>Variational</a:t>
            </a:r>
            <a:r>
              <a:rPr kumimoji="1" lang="en-US" altLang="ko-KR" dirty="0" smtClean="0"/>
              <a:t> Bayes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0076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+ a Hell of a Lot More!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52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5492" y="1423351"/>
            <a:ext cx="4890991" cy="4665347"/>
          </a:xfrm>
          <a:prstGeom prst="rect">
            <a:avLst/>
          </a:prstGeom>
        </p:spPr>
      </p:pic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610988" y="1124744"/>
            <a:ext cx="4417396" cy="5262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461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Restricted Boltzmann machine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6</a:t>
            </a:fld>
            <a:endParaRPr lang="ko-KR" altLang="en-US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9552" y="1340768"/>
            <a:ext cx="4852976" cy="396557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2550" y="2060848"/>
            <a:ext cx="5607850" cy="4205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043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Denoising Auto-Encoder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7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8237" y="2024549"/>
            <a:ext cx="3049126" cy="298862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874" y="2024549"/>
            <a:ext cx="3049126" cy="295232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00" y="2024549"/>
            <a:ext cx="3049126" cy="2988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642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Semantic Segmentation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8</a:t>
            </a:fld>
            <a:endParaRPr lang="ko-KR" altLang="en-US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869" y="1556793"/>
            <a:ext cx="9036262" cy="4387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24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Weakly-Supervised Localization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9</a:t>
            </a:fld>
            <a:endParaRPr lang="ko-KR" altLang="en-US"/>
          </a:p>
        </p:txBody>
      </p:sp>
      <p:pic>
        <p:nvPicPr>
          <p:cNvPr id="5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9016" y="1119188"/>
            <a:ext cx="7605967" cy="526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63305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9050">
          <a:solidFill>
            <a:schemeClr val="tx1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defRPr sz="24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33016</TotalTime>
  <Words>354</Words>
  <Application>Microsoft Macintosh PowerPoint</Application>
  <PresentationFormat>화면 슬라이드 쇼(4:3)</PresentationFormat>
  <Paragraphs>147</Paragraphs>
  <Slides>52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52</vt:i4>
      </vt:variant>
    </vt:vector>
  </HeadingPairs>
  <TitlesOfParts>
    <vt:vector size="58" baseType="lpstr">
      <vt:lpstr>맑은 고딕</vt:lpstr>
      <vt:lpstr>휴먼둥근헤드라인</vt:lpstr>
      <vt:lpstr>Garamond</vt:lpstr>
      <vt:lpstr>Meiryo UI</vt:lpstr>
      <vt:lpstr>Arial</vt:lpstr>
      <vt:lpstr>Office 테마</vt:lpstr>
      <vt:lpstr>PowerPoint 프레젠테이션</vt:lpstr>
      <vt:lpstr>Convolutional neural network</vt:lpstr>
      <vt:lpstr>Algorithms behind AlphaGo</vt:lpstr>
      <vt:lpstr>Regularization</vt:lpstr>
      <vt:lpstr>Optimization Methods</vt:lpstr>
      <vt:lpstr>Restricted Boltzmann machine</vt:lpstr>
      <vt:lpstr>Denoising Auto-Encoder</vt:lpstr>
      <vt:lpstr>Semantic Segmentation</vt:lpstr>
      <vt:lpstr>Weakly-Supervised Localization</vt:lpstr>
      <vt:lpstr>Detection Methods</vt:lpstr>
      <vt:lpstr>RNN - LSTM</vt:lpstr>
      <vt:lpstr>Visual Q&amp;A</vt:lpstr>
      <vt:lpstr>Super Resolution (optional)</vt:lpstr>
      <vt:lpstr>Deep Reinforcement Learning</vt:lpstr>
      <vt:lpstr>Sequence Generation</vt:lpstr>
      <vt:lpstr>Word Embedding</vt:lpstr>
      <vt:lpstr>Image Captioning</vt:lpstr>
      <vt:lpstr>Hangul-RNN (optional)</vt:lpstr>
      <vt:lpstr>Residual Network &amp; Analyses</vt:lpstr>
      <vt:lpstr>Neural Style (optional)</vt:lpstr>
      <vt:lpstr>Generative Adversarial Networks</vt:lpstr>
      <vt:lpstr>GAN Series</vt:lpstr>
      <vt:lpstr>GAN Series</vt:lpstr>
      <vt:lpstr>+ Alpha</vt:lpstr>
      <vt:lpstr>Codes provided in this course </vt:lpstr>
      <vt:lpstr>Basic Python</vt:lpstr>
      <vt:lpstr>Using MNIST</vt:lpstr>
      <vt:lpstr>Basic Image Handling</vt:lpstr>
      <vt:lpstr>Basic TensorFlow</vt:lpstr>
      <vt:lpstr>Logistic Regression</vt:lpstr>
      <vt:lpstr>Multi-Layer Perceptron (MLP)</vt:lpstr>
      <vt:lpstr>Generating Own Datasets</vt:lpstr>
      <vt:lpstr>Denoising Auto-Encoder</vt:lpstr>
      <vt:lpstr>Convolutional Neural Network</vt:lpstr>
      <vt:lpstr>Semantic Segmentation (optional)</vt:lpstr>
      <vt:lpstr>Recurrent Neural Network</vt:lpstr>
      <vt:lpstr>Word2vec</vt:lpstr>
      <vt:lpstr>Char-RNN</vt:lpstr>
      <vt:lpstr>Neural style (optional)</vt:lpstr>
      <vt:lpstr>DCGAN</vt:lpstr>
      <vt:lpstr>Mixture Density Network (optional)</vt:lpstr>
      <vt:lpstr>Domain Adversarial Network (optional)</vt:lpstr>
      <vt:lpstr>Advanced Topics This is optional and I would LOVE to discuss about this with YOU!</vt:lpstr>
      <vt:lpstr>One-Shot Learning</vt:lpstr>
      <vt:lpstr>Domain Adaptation</vt:lpstr>
      <vt:lpstr>Metric Learning</vt:lpstr>
      <vt:lpstr>Memory Network</vt:lpstr>
      <vt:lpstr>Other Interesting Papers</vt:lpstr>
      <vt:lpstr>Uncertainty in Neural Networks</vt:lpstr>
      <vt:lpstr>Variational Autoencoder (VAE)</vt:lpstr>
      <vt:lpstr>Adversarial Variational Bayes</vt:lpstr>
      <vt:lpstr>+ a Hell of a Lot More!</vt:lpstr>
    </vt:vector>
  </TitlesOfParts>
  <Company>PIL</Company>
  <LinksUpToDate>false</LinksUpToDate>
  <SharedDoc>false</SharedDoc>
  <HyperlinksChanged>false</HyperlinksChanged>
  <AppVersion>15.0025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neohanju</dc:creator>
  <cp:lastModifiedBy>최성준</cp:lastModifiedBy>
  <cp:revision>1139</cp:revision>
  <dcterms:created xsi:type="dcterms:W3CDTF">2010-03-17T18:05:41Z</dcterms:created>
  <dcterms:modified xsi:type="dcterms:W3CDTF">2017-07-29T02:21:56Z</dcterms:modified>
</cp:coreProperties>
</file>